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C026-4FA6-47E9-87C8-EFE8F29274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33F0-B9B4-49B8-B4C6-60DC54D77A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5344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C026-4FA6-47E9-87C8-EFE8F29274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33F0-B9B4-49B8-B4C6-60DC54D77A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4952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C026-4FA6-47E9-87C8-EFE8F29274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33F0-B9B4-49B8-B4C6-60DC54D77A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592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C026-4FA6-47E9-87C8-EFE8F29274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33F0-B9B4-49B8-B4C6-60DC54D77A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350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C026-4FA6-47E9-87C8-EFE8F29274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33F0-B9B4-49B8-B4C6-60DC54D77A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020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C026-4FA6-47E9-87C8-EFE8F29274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33F0-B9B4-49B8-B4C6-60DC54D77A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029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C026-4FA6-47E9-87C8-EFE8F29274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33F0-B9B4-49B8-B4C6-60DC54D77A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082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C026-4FA6-47E9-87C8-EFE8F29274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33F0-B9B4-49B8-B4C6-60DC54D77A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7793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C026-4FA6-47E9-87C8-EFE8F29274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33F0-B9B4-49B8-B4C6-60DC54D77A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425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C026-4FA6-47E9-87C8-EFE8F29274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33F0-B9B4-49B8-B4C6-60DC54D77A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0668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AC026-4FA6-47E9-87C8-EFE8F29274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2D33F0-B9B4-49B8-B4C6-60DC54D77A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527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AC026-4FA6-47E9-87C8-EFE8F292746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9/23/2016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D33F0-B9B4-49B8-B4C6-60DC54D77A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2846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Session 4.1: We Approach the End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 smtClean="0"/>
              <a:t>Representing Qualitative </a:t>
            </a:r>
            <a:r>
              <a:rPr lang="en-US" dirty="0"/>
              <a:t>V</a:t>
            </a:r>
            <a:r>
              <a:rPr lang="en-US" dirty="0" smtClean="0"/>
              <a:t>ariables:</a:t>
            </a:r>
          </a:p>
          <a:p>
            <a:pPr marL="914400" lvl="1" indent="-457200">
              <a:buAutoNum type="arabicPeriod"/>
            </a:pPr>
            <a:endParaRPr lang="en-US" dirty="0" smtClean="0"/>
          </a:p>
          <a:p>
            <a:pPr lvl="1"/>
            <a:r>
              <a:rPr lang="en-US" dirty="0" smtClean="0"/>
              <a:t>We’ve already been dealing with two-valued qualitative variables, representing them with a single yes(1)/no(0) variable.</a:t>
            </a:r>
          </a:p>
          <a:p>
            <a:pPr lvl="1"/>
            <a:r>
              <a:rPr lang="en-US" dirty="0" smtClean="0"/>
              <a:t>Today, w</a:t>
            </a:r>
            <a:r>
              <a:rPr lang="en-US" dirty="0" smtClean="0"/>
              <a:t>e’ll extend this idea, representing a k-valued qualitative variable with (k-1) yes/no “dummy” variables.</a:t>
            </a:r>
          </a:p>
          <a:p>
            <a:pPr lvl="1"/>
            <a:r>
              <a:rPr lang="en-US" dirty="0" smtClean="0"/>
              <a:t>We’ll work through an example of an attendance-forecasting problem.</a:t>
            </a:r>
          </a:p>
          <a:p>
            <a:pPr lvl="1"/>
            <a:r>
              <a:rPr lang="en-US" dirty="0" smtClean="0"/>
              <a:t>And we’ll add a new technique, known as “</a:t>
            </a:r>
            <a:r>
              <a:rPr lang="en-US" dirty="0" err="1" smtClean="0"/>
              <a:t>ANalysis</a:t>
            </a:r>
            <a:r>
              <a:rPr lang="en-US" dirty="0" smtClean="0"/>
              <a:t> Of </a:t>
            </a:r>
            <a:r>
              <a:rPr lang="en-US" dirty="0" err="1" smtClean="0"/>
              <a:t>VAriance</a:t>
            </a:r>
            <a:r>
              <a:rPr lang="en-US" dirty="0" smtClean="0"/>
              <a:t> (ANOVA)”, which extends our “significance test” (of whether a single variable has a non-zero effect in a regression model) to groups of variables.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647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 smtClean="0"/>
              <a:t>Session 4.2: We’re Almost There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dirty="0" smtClean="0"/>
              <a:t>Outlier Analysis:</a:t>
            </a:r>
          </a:p>
          <a:p>
            <a:pPr marL="914400" lvl="1" indent="-457200">
              <a:buAutoNum type="arabicPeriod"/>
            </a:pPr>
            <a:endParaRPr lang="en-US" dirty="0" smtClean="0"/>
          </a:p>
          <a:p>
            <a:pPr lvl="1"/>
            <a:r>
              <a:rPr lang="en-US" dirty="0"/>
              <a:t>An </a:t>
            </a:r>
            <a:r>
              <a:rPr lang="en-US" b="1" i="1" dirty="0"/>
              <a:t>outlier</a:t>
            </a:r>
            <a:r>
              <a:rPr lang="en-US" dirty="0"/>
              <a:t> is a sample observation which fails to “fit” with the rest of the sample data. Such observations may distort the results of an entire study.</a:t>
            </a:r>
          </a:p>
          <a:p>
            <a:pPr lvl="2"/>
            <a:r>
              <a:rPr lang="en-US" dirty="0" smtClean="0"/>
              <a:t>The three types </a:t>
            </a:r>
            <a:r>
              <a:rPr lang="en-US" dirty="0"/>
              <a:t>of outliers </a:t>
            </a:r>
            <a:r>
              <a:rPr lang="en-US" dirty="0" smtClean="0"/>
              <a:t>(Tom, Dick and Harry)</a:t>
            </a:r>
            <a:endParaRPr lang="en-US" dirty="0"/>
          </a:p>
          <a:p>
            <a:pPr lvl="2"/>
            <a:r>
              <a:rPr lang="en-US" dirty="0" smtClean="0"/>
              <a:t>Identifying outliers </a:t>
            </a:r>
            <a:r>
              <a:rPr lang="en-US" dirty="0"/>
              <a:t>(via “model analysis”)</a:t>
            </a:r>
          </a:p>
          <a:p>
            <a:pPr lvl="2"/>
            <a:r>
              <a:rPr lang="en-US" dirty="0"/>
              <a:t>Dealing with outliers (perhaps yielding a better model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The danger in ignoring outliers (the McDonald’s case)</a:t>
            </a:r>
          </a:p>
        </p:txBody>
      </p:sp>
    </p:spTree>
    <p:extLst>
      <p:ext uri="{BB962C8B-B14F-4D97-AF65-F5344CB8AC3E}">
        <p14:creationId xmlns:p14="http://schemas.microsoft.com/office/powerpoint/2010/main" val="246632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Session 4.1: We Approach the End</vt:lpstr>
      <vt:lpstr>Session 4.2: We’re Almost There</vt:lpstr>
    </vt:vector>
  </TitlesOfParts>
  <Company>Kellogg School of Management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4.1: We Approach the End</dc:title>
  <dc:creator>Bob</dc:creator>
  <cp:lastModifiedBy>Bob</cp:lastModifiedBy>
  <cp:revision>1</cp:revision>
  <dcterms:created xsi:type="dcterms:W3CDTF">2016-09-23T11:37:08Z</dcterms:created>
  <dcterms:modified xsi:type="dcterms:W3CDTF">2016-09-23T11:37:54Z</dcterms:modified>
</cp:coreProperties>
</file>